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3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>
        <p:scale>
          <a:sx n="90" d="100"/>
          <a:sy n="90" d="100"/>
        </p:scale>
        <p:origin x="-9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820714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98" y="6069012"/>
            <a:ext cx="793714" cy="8082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3" y="6271896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</a:t>
            </a:r>
            <a:r>
              <a:rPr lang="de-DE" baseline="0" dirty="0" smtClean="0">
                <a:solidFill>
                  <a:schemeClr val="tx1"/>
                </a:solidFill>
              </a:rPr>
              <a:t> West Pacific </a:t>
            </a:r>
            <a:r>
              <a:rPr lang="de-DE" dirty="0" smtClean="0">
                <a:solidFill>
                  <a:schemeClr val="tx1"/>
                </a:solidFill>
              </a:rPr>
              <a:t>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7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ntca/NRTM/nrtm_files/bp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ntca/NRTM/nrtm_files/tsunami.pn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-892885"/>
            <a:ext cx="9144000" cy="5927464"/>
          </a:xfrm>
        </p:spPr>
        <p:txBody>
          <a:bodyPr>
            <a:normAutofit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Meeting of the </a:t>
            </a:r>
            <a:br>
              <a:rPr lang="en-US" dirty="0"/>
            </a:br>
            <a:r>
              <a:rPr lang="en-US" dirty="0" smtClean="0"/>
              <a:t>South West Pacific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National Report by Australia</a:t>
            </a:r>
            <a:endParaRPr lang="en-AU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633" y="244867"/>
            <a:ext cx="1690763" cy="231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21" y="1019197"/>
            <a:ext cx="7105853" cy="43738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9266" y="5507915"/>
            <a:ext cx="476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AHO is developing a Survey Risk Assessment Tool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6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8449732" cy="2158761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Focus on establishment of </a:t>
            </a:r>
            <a:r>
              <a:rPr lang="en-AU" dirty="0" smtClean="0"/>
              <a:t>HIPP</a:t>
            </a:r>
          </a:p>
          <a:p>
            <a:pPr lvl="1"/>
            <a:r>
              <a:rPr lang="en-AU" dirty="0" smtClean="0"/>
              <a:t>Improving </a:t>
            </a:r>
            <a:r>
              <a:rPr lang="en-AU" dirty="0" smtClean="0"/>
              <a:t>office systems and </a:t>
            </a:r>
            <a:r>
              <a:rPr lang="en-AU" dirty="0" smtClean="0"/>
              <a:t>refining processes </a:t>
            </a:r>
            <a:r>
              <a:rPr lang="en-AU" dirty="0" smtClean="0"/>
              <a:t>for HIPP</a:t>
            </a:r>
          </a:p>
          <a:p>
            <a:endParaRPr lang="en-AU" dirty="0" smtClean="0"/>
          </a:p>
          <a:p>
            <a:r>
              <a:rPr lang="en-AU" dirty="0" smtClean="0"/>
              <a:t>Ongoing engagement with </a:t>
            </a:r>
            <a:r>
              <a:rPr lang="en-AU" dirty="0" smtClean="0"/>
              <a:t>South West Pacific countries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Australian </a:t>
            </a:r>
            <a:r>
              <a:rPr lang="en-US" altLang="en-US" dirty="0"/>
              <a:t>Hydrographic Office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20" y="1320014"/>
            <a:ext cx="10952180" cy="4403053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en-US" altLang="en-US" sz="2000" dirty="0" smtClean="0"/>
          </a:p>
          <a:p>
            <a:pPr marL="457200" lvl="1" indent="0">
              <a:buNone/>
              <a:defRPr/>
            </a:pPr>
            <a:r>
              <a:rPr lang="en-US" altLang="en-US" sz="2000" dirty="0" smtClean="0"/>
              <a:t>National </a:t>
            </a:r>
            <a:r>
              <a:rPr lang="en-US" altLang="en-US" sz="2000" dirty="0" smtClean="0"/>
              <a:t>role (Office) </a:t>
            </a:r>
            <a:r>
              <a:rPr lang="en-US" altLang="en-US" sz="2000" dirty="0" smtClean="0"/>
              <a:t>sits </a:t>
            </a:r>
            <a:r>
              <a:rPr lang="en-US" altLang="en-US" sz="2000" dirty="0"/>
              <a:t>within Australian Geospatial </a:t>
            </a:r>
            <a:r>
              <a:rPr lang="en-US" altLang="en-US" sz="2000" dirty="0" smtClean="0"/>
              <a:t>Intelligence </a:t>
            </a:r>
            <a:r>
              <a:rPr lang="en-US" altLang="en-US" sz="2000" dirty="0" err="1" smtClean="0"/>
              <a:t>Organisation</a:t>
            </a:r>
            <a:endParaRPr lang="en-US" altLang="en-US" sz="2000" dirty="0" smtClean="0"/>
          </a:p>
          <a:p>
            <a:pPr marL="457200" lvl="1" indent="0">
              <a:buNone/>
              <a:defRPr/>
            </a:pPr>
            <a:endParaRPr lang="en-US" altLang="en-US" sz="2000" dirty="0"/>
          </a:p>
          <a:p>
            <a:pPr marL="457200" lvl="1" indent="0">
              <a:buNone/>
              <a:defRPr/>
            </a:pPr>
            <a:r>
              <a:rPr lang="en-US" altLang="en-US" sz="2000" dirty="0" smtClean="0"/>
              <a:t>Navy </a:t>
            </a:r>
            <a:r>
              <a:rPr lang="en-US" altLang="en-US" sz="2000" dirty="0" smtClean="0"/>
              <a:t>survey ships </a:t>
            </a:r>
            <a:r>
              <a:rPr lang="en-US" altLang="en-US" sz="2000" dirty="0" smtClean="0"/>
              <a:t>and training of </a:t>
            </a:r>
            <a:r>
              <a:rPr lang="en-US" altLang="en-US" sz="2000" dirty="0" smtClean="0"/>
              <a:t>survey personnel </a:t>
            </a:r>
            <a:r>
              <a:rPr lang="en-US" altLang="en-US" sz="2000" dirty="0" smtClean="0"/>
              <a:t>remains with Navy</a:t>
            </a:r>
          </a:p>
          <a:p>
            <a:pPr marL="457200" lvl="1" indent="0">
              <a:buNone/>
              <a:defRPr/>
            </a:pPr>
            <a:endParaRPr lang="en-US" altLang="en-US" sz="2000" dirty="0"/>
          </a:p>
          <a:p>
            <a:pPr marL="457200" lvl="1" indent="0">
              <a:buNone/>
              <a:defRPr/>
            </a:pPr>
            <a:r>
              <a:rPr lang="en-US" altLang="en-US" sz="2000" dirty="0" smtClean="0"/>
              <a:t>Legislation changes October 2017 – AHO vice </a:t>
            </a:r>
            <a:r>
              <a:rPr lang="en-US" altLang="en-US" sz="2000" dirty="0" smtClean="0"/>
              <a:t>AHS</a:t>
            </a:r>
            <a:endParaRPr lang="en-US" altLang="en-US" sz="2000" dirty="0"/>
          </a:p>
          <a:p>
            <a:pPr marL="457200" lvl="1" indent="0">
              <a:buNone/>
              <a:defRPr/>
            </a:pP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Hydroscheme</a:t>
            </a:r>
            <a:r>
              <a:rPr lang="en-US" dirty="0" smtClean="0"/>
              <a:t> Industry Partnership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0620" y="1562100"/>
            <a:ext cx="109651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2000" dirty="0"/>
              <a:t>Defence White Paper </a:t>
            </a:r>
            <a:r>
              <a:rPr lang="en-US" altLang="en-US" sz="2000" dirty="0" smtClean="0"/>
              <a:t>2016 </a:t>
            </a:r>
            <a:r>
              <a:rPr lang="en-US" altLang="en-US" sz="2000" dirty="0"/>
              <a:t>indicates </a:t>
            </a:r>
            <a:r>
              <a:rPr lang="en-GB" sz="2000" dirty="0"/>
              <a:t>the future of Australia's hydrographic surveying capabilities will be ‘</a:t>
            </a:r>
            <a:r>
              <a:rPr lang="en-GB" sz="2000" i="1" dirty="0"/>
              <a:t>an efficient combination of commercial and military hydrographic  and oceanographic surveying capabilities</a:t>
            </a:r>
            <a:r>
              <a:rPr lang="en-GB" sz="2000" dirty="0"/>
              <a:t>’ </a:t>
            </a:r>
            <a:endParaRPr lang="en-US" altLang="en-US" sz="2000" dirty="0"/>
          </a:p>
          <a:p>
            <a:endParaRPr lang="en-AU" dirty="0" smtClean="0"/>
          </a:p>
          <a:p>
            <a:r>
              <a:rPr lang="en-AU" dirty="0" smtClean="0"/>
              <a:t>Defence </a:t>
            </a:r>
            <a:r>
              <a:rPr lang="en-AU" dirty="0" smtClean="0"/>
              <a:t>project </a:t>
            </a:r>
            <a:r>
              <a:rPr lang="en-AU" dirty="0" smtClean="0"/>
              <a:t>know as SEA 2400 comprises </a:t>
            </a:r>
            <a:r>
              <a:rPr lang="en-AU" smtClean="0"/>
              <a:t>2 </a:t>
            </a:r>
            <a:r>
              <a:rPr lang="en-AU" smtClean="0"/>
              <a:t>capabilities:</a:t>
            </a:r>
            <a:endParaRPr lang="en-AU" dirty="0" smtClean="0"/>
          </a:p>
          <a:p>
            <a:r>
              <a:rPr lang="en-AU" dirty="0" smtClean="0"/>
              <a:t> </a:t>
            </a:r>
          </a:p>
          <a:p>
            <a:r>
              <a:rPr lang="en-AU" dirty="0"/>
              <a:t>	</a:t>
            </a:r>
            <a:r>
              <a:rPr lang="en-AU" dirty="0" smtClean="0"/>
              <a:t>1. </a:t>
            </a:r>
            <a:r>
              <a:rPr lang="en-AU" dirty="0" smtClean="0"/>
              <a:t>focussed </a:t>
            </a:r>
            <a:r>
              <a:rPr lang="en-AU" dirty="0" smtClean="0"/>
              <a:t>on delivery of ship and associated </a:t>
            </a:r>
            <a:r>
              <a:rPr lang="en-AU" dirty="0" smtClean="0"/>
              <a:t>equipment (Navy responsibility), </a:t>
            </a:r>
          </a:p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2. a </a:t>
            </a:r>
            <a:r>
              <a:rPr lang="en-AU" dirty="0"/>
              <a:t>commercial hydrographic survey program delivered by industry supporting the National Survey </a:t>
            </a:r>
            <a:r>
              <a:rPr lang="en-AU" dirty="0" smtClean="0"/>
              <a:t>	Function (AHO responsibility) - HIPP</a:t>
            </a:r>
            <a:endParaRPr lang="en-AU" dirty="0"/>
          </a:p>
          <a:p>
            <a:r>
              <a:rPr lang="en-AU" dirty="0" smtClean="0"/>
              <a:t>  </a:t>
            </a:r>
            <a:endParaRPr lang="en-AU" dirty="0" smtClean="0"/>
          </a:p>
          <a:p>
            <a:endParaRPr lang="en-AU" dirty="0"/>
          </a:p>
          <a:p>
            <a:endParaRPr lang="en-AU" altLang="en-US" dirty="0">
              <a:latin typeface="Arial" charset="0"/>
              <a:cs typeface="Arial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Progress on surveys, charting and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129"/>
            <a:ext cx="10515599" cy="4144340"/>
          </a:xfrm>
        </p:spPr>
        <p:txBody>
          <a:bodyPr>
            <a:normAutofit/>
          </a:bodyPr>
          <a:lstStyle/>
          <a:p>
            <a:r>
              <a:rPr lang="en-US" dirty="0" smtClean="0"/>
              <a:t>Surveys: </a:t>
            </a:r>
          </a:p>
          <a:p>
            <a:pPr lvl="1"/>
            <a:r>
              <a:rPr lang="en-US" dirty="0" smtClean="0"/>
              <a:t>LADS – multiple Surveys in Great Barrier Reef; HI612 in PNG</a:t>
            </a:r>
          </a:p>
          <a:p>
            <a:pPr lvl="1"/>
            <a:r>
              <a:rPr lang="en-US" dirty="0" smtClean="0"/>
              <a:t>Hydrographic Ships – surveying PNG for APEC 18 forum</a:t>
            </a:r>
          </a:p>
          <a:p>
            <a:pPr lvl="1"/>
            <a:r>
              <a:rPr lang="en-US" dirty="0" smtClean="0"/>
              <a:t>Survey Motor Launches – HI610 Torres Strait; HI615 Timor Sea; HI611 north Western Australia</a:t>
            </a:r>
          </a:p>
          <a:p>
            <a:pPr lvl="1"/>
            <a:r>
              <a:rPr lang="en-US" dirty="0" smtClean="0"/>
              <a:t>Surveys being received from PNG ADB sponsored Hydrographic Survey project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I606_POM_Cove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33" y="3667497"/>
            <a:ext cx="3175439" cy="174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0489" y="536848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HI 606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91" y="3667497"/>
            <a:ext cx="1793999" cy="2135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09" y="3635550"/>
            <a:ext cx="2488128" cy="1574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3491" y="5177641"/>
            <a:ext cx="333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Surveys of </a:t>
            </a:r>
            <a:r>
              <a:rPr lang="en-AU" dirty="0" err="1" smtClean="0"/>
              <a:t>Fischafen</a:t>
            </a:r>
            <a:r>
              <a:rPr lang="en-AU" dirty="0" smtClean="0"/>
              <a:t> and </a:t>
            </a:r>
            <a:r>
              <a:rPr lang="en-AU" dirty="0" err="1" smtClean="0"/>
              <a:t>Kairiru</a:t>
            </a:r>
            <a:r>
              <a:rPr lang="en-AU" dirty="0" smtClean="0"/>
              <a:t> Strait in PNG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49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Progress on surveys, </a:t>
            </a:r>
            <a:r>
              <a:rPr lang="en-US" dirty="0" smtClean="0"/>
              <a:t>charting and </a:t>
            </a:r>
            <a:r>
              <a:rPr lang="en-US" dirty="0"/>
              <a:t>publications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1827"/>
            <a:ext cx="7724183" cy="2822560"/>
          </a:xfrm>
        </p:spPr>
        <p:txBody>
          <a:bodyPr/>
          <a:lstStyle/>
          <a:p>
            <a:r>
              <a:rPr lang="en-US" dirty="0"/>
              <a:t>Charting:</a:t>
            </a:r>
          </a:p>
          <a:p>
            <a:pPr lvl="1"/>
            <a:r>
              <a:rPr lang="en-US" dirty="0"/>
              <a:t>48 New Editions since last meeting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" y="2180813"/>
            <a:ext cx="2286517" cy="3445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01" y="3718728"/>
            <a:ext cx="3517653" cy="2344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04" y="2180813"/>
            <a:ext cx="4083573" cy="2710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1" y="952132"/>
            <a:ext cx="4005836" cy="2457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4178" y="5626249"/>
            <a:ext cx="106500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Aus</a:t>
            </a:r>
            <a:r>
              <a:rPr lang="en-AU" dirty="0" smtClean="0"/>
              <a:t> 622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175968" y="4890821"/>
            <a:ext cx="115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SLB 101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153932" y="1407450"/>
            <a:ext cx="111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SLB 102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0464578" y="4059824"/>
            <a:ext cx="147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New </a:t>
            </a:r>
            <a:r>
              <a:rPr lang="en-AU" dirty="0" err="1" smtClean="0"/>
              <a:t>Marovo</a:t>
            </a:r>
            <a:r>
              <a:rPr lang="en-AU" dirty="0" smtClean="0"/>
              <a:t> Lagoon SLB chart in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6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Progress on surveys, </a:t>
            </a:r>
            <a:r>
              <a:rPr lang="en-US" dirty="0" smtClean="0"/>
              <a:t>charting and </a:t>
            </a:r>
            <a:r>
              <a:rPr lang="en-US" dirty="0"/>
              <a:t>publications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470"/>
            <a:ext cx="7724182" cy="40372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AU" dirty="0" smtClean="0"/>
              <a:t>Publications:</a:t>
            </a:r>
          </a:p>
          <a:p>
            <a:pPr lvl="1"/>
            <a:r>
              <a:rPr lang="en-AU" dirty="0" smtClean="0"/>
              <a:t>Australian National Tides Tables 2019</a:t>
            </a:r>
          </a:p>
          <a:p>
            <a:pPr lvl="1"/>
            <a:r>
              <a:rPr lang="en-AU" dirty="0" smtClean="0"/>
              <a:t>Solomon Islands National Tide Tables 2019</a:t>
            </a:r>
          </a:p>
          <a:p>
            <a:pPr lvl="1"/>
            <a:r>
              <a:rPr lang="en-AU" dirty="0" smtClean="0"/>
              <a:t>AusTides 2019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84" y="1065007"/>
            <a:ext cx="3375470" cy="49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617744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Current NAVAREA X MSI can be obtained from the AMSA website at: </a:t>
            </a:r>
            <a:endParaRPr lang="en-AU" dirty="0" smtClean="0"/>
          </a:p>
          <a:p>
            <a:pPr marL="0" indent="0">
              <a:buNone/>
            </a:pPr>
            <a:r>
              <a:rPr lang="en-AU" u="sng" dirty="0" smtClean="0">
                <a:solidFill>
                  <a:schemeClr val="bg2">
                    <a:lumMod val="50000"/>
                  </a:schemeClr>
                </a:solidFill>
              </a:rPr>
              <a:t>http</a:t>
            </a:r>
            <a:r>
              <a:rPr lang="en-AU" u="sng" dirty="0">
                <a:solidFill>
                  <a:schemeClr val="bg2">
                    <a:lumMod val="50000"/>
                  </a:schemeClr>
                </a:solidFill>
              </a:rPr>
              <a:t>://www.amsa.gov.au/search-and-rescue/about-the-gmdss/msi-information/msi-email/index.asp </a:t>
            </a:r>
            <a:endParaRPr lang="en-A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A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AU" b="1" dirty="0" smtClean="0"/>
              <a:t>Operational Points </a:t>
            </a:r>
            <a:r>
              <a:rPr lang="en-AU" b="1" dirty="0"/>
              <a:t>of Contact for NAVAREA X National Coordinators 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COUNTRY </a:t>
            </a:r>
            <a:r>
              <a:rPr lang="en-AU" dirty="0"/>
              <a:t>	</a:t>
            </a:r>
            <a:r>
              <a:rPr lang="en-AU" b="1" dirty="0"/>
              <a:t>INSTITUTION </a:t>
            </a:r>
            <a:r>
              <a:rPr lang="en-AU" dirty="0"/>
              <a:t>	</a:t>
            </a:r>
            <a:r>
              <a:rPr lang="en-AU" b="1" dirty="0"/>
              <a:t>TELEPHONE </a:t>
            </a:r>
            <a:r>
              <a:rPr lang="en-AU" dirty="0"/>
              <a:t>	</a:t>
            </a:r>
            <a:r>
              <a:rPr lang="en-AU" b="1" dirty="0"/>
              <a:t>FACSIMILE </a:t>
            </a:r>
            <a:r>
              <a:rPr lang="en-AU" dirty="0"/>
              <a:t>	</a:t>
            </a:r>
            <a:r>
              <a:rPr lang="en-AU" b="1" dirty="0"/>
              <a:t>EMAIL </a:t>
            </a:r>
            <a:r>
              <a:rPr lang="en-AU" dirty="0"/>
              <a:t>	</a:t>
            </a:r>
          </a:p>
          <a:p>
            <a:pPr marL="0" indent="0">
              <a:buNone/>
            </a:pPr>
            <a:r>
              <a:rPr lang="en-AU" dirty="0"/>
              <a:t>New Caledonia 	MRCC Noumea 	+687 292332 	+687 292303 	operations@mrcc.nc 	</a:t>
            </a:r>
          </a:p>
          <a:p>
            <a:pPr marL="0" indent="0">
              <a:buNone/>
            </a:pPr>
            <a:r>
              <a:rPr lang="en-AU" dirty="0"/>
              <a:t>Papua New Guinea 	PNG MRCC 	</a:t>
            </a:r>
            <a:r>
              <a:rPr lang="en-AU" dirty="0" smtClean="0"/>
              <a:t>	+</a:t>
            </a:r>
            <a:r>
              <a:rPr lang="en-AU" dirty="0"/>
              <a:t>675 3212969/ </a:t>
            </a:r>
          </a:p>
          <a:p>
            <a:pPr marL="0" indent="0">
              <a:buNone/>
            </a:pPr>
            <a:r>
              <a:rPr lang="en-AU" dirty="0" smtClean="0"/>
              <a:t>				+</a:t>
            </a:r>
            <a:r>
              <a:rPr lang="en-AU" dirty="0"/>
              <a:t>675 73517017 	+675 3210873 	PNGMRCC@nmsa.gov.pg 	</a:t>
            </a:r>
          </a:p>
          <a:p>
            <a:pPr marL="0" indent="0">
              <a:buNone/>
            </a:pPr>
            <a:r>
              <a:rPr lang="en-AU" dirty="0"/>
              <a:t>Solomon Islands 	MRCC Honiara 	+677 21609 	+677 23798 	mrcc@solomon.com.sb 	</a:t>
            </a:r>
          </a:p>
          <a:p>
            <a:pPr marL="0" indent="0">
              <a:buNone/>
            </a:pPr>
            <a:r>
              <a:rPr lang="en-AU" dirty="0"/>
              <a:t>Vanuatu 	</a:t>
            </a:r>
            <a:r>
              <a:rPr lang="en-AU" dirty="0" smtClean="0"/>
              <a:t>	</a:t>
            </a:r>
            <a:r>
              <a:rPr lang="en-AU" dirty="0" err="1" smtClean="0"/>
              <a:t>Dept</a:t>
            </a:r>
            <a:r>
              <a:rPr lang="en-AU" dirty="0" smtClean="0"/>
              <a:t> </a:t>
            </a:r>
            <a:r>
              <a:rPr lang="en-AU" dirty="0"/>
              <a:t>of Ports </a:t>
            </a:r>
            <a:r>
              <a:rPr lang="en-AU" dirty="0" smtClean="0"/>
              <a:t>&amp;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	 </a:t>
            </a:r>
            <a:r>
              <a:rPr lang="en-AU" dirty="0"/>
              <a:t>Maritime 	</a:t>
            </a:r>
            <a:r>
              <a:rPr lang="en-AU" dirty="0" smtClean="0"/>
              <a:t>	+</a:t>
            </a:r>
            <a:r>
              <a:rPr lang="en-AU" dirty="0"/>
              <a:t>678 33600 </a:t>
            </a:r>
          </a:p>
          <a:p>
            <a:pPr marL="0" indent="0">
              <a:buNone/>
            </a:pPr>
            <a:r>
              <a:rPr lang="en-AU" dirty="0" smtClean="0"/>
              <a:t>				+</a:t>
            </a:r>
            <a:r>
              <a:rPr lang="en-AU" dirty="0"/>
              <a:t>678 22475 	No Fax Service 	trobson@vanuatu.gov.vu 	</a:t>
            </a:r>
          </a:p>
          <a:p>
            <a:pPr marL="0" indent="0">
              <a:buNone/>
            </a:pPr>
            <a:endParaRPr lang="en-US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Capacity 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48" y="1114149"/>
            <a:ext cx="7355192" cy="422862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6379" y="5450295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2018 H2 class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97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Oceanographic activities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http://ntca/NRTM/nrtm_files/bp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7" y="1338711"/>
            <a:ext cx="58959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917" y="4409921"/>
            <a:ext cx="5895975" cy="121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Permanent tide gauge network operated by the Bureau of Meteorology, including the Australian Baseline Sea Level Monitoring Array (16 sites) and Pacific Sea Level Monitoring Project (14 </a:t>
            </a:r>
            <a:r>
              <a:rPr lang="en-AU" b="1" dirty="0" smtClean="0"/>
              <a:t>sites)</a:t>
            </a:r>
            <a:endParaRPr lang="en-AU" dirty="0"/>
          </a:p>
        </p:txBody>
      </p:sp>
      <p:pic>
        <p:nvPicPr>
          <p:cNvPr id="1027" name="Picture 3" descr="http://ntca/NRTM/nrtm_files/tsunami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338711"/>
            <a:ext cx="59245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7450" y="4353606"/>
            <a:ext cx="592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Additional ATWS radar gauges (17 sites) that used in conjunction with the permanent tide gauge network for monitoring tsunamis in the Australian region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576</TotalTime>
  <Words>327</Words>
  <Application>Microsoft Office PowerPoint</Application>
  <PresentationFormat>Custom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IHO_Presentations_template-Blank</vt:lpstr>
      <vt:lpstr>16th Meeting of the  South West Pacific Hydrographic Commission  National Report by Australia</vt:lpstr>
      <vt:lpstr> Australian Hydrographic Office </vt:lpstr>
      <vt:lpstr>Hydroscheme Industry Partnership Program</vt:lpstr>
      <vt:lpstr>Progress on surveys, charting and publications</vt:lpstr>
      <vt:lpstr>Progress on surveys, charting and publications</vt:lpstr>
      <vt:lpstr>Progress on surveys, charting and publications</vt:lpstr>
      <vt:lpstr>MSI</vt:lpstr>
      <vt:lpstr>Capacity Building</vt:lpstr>
      <vt:lpstr>Oceanographic activities</vt:lpstr>
      <vt:lpstr>Risk Assessment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brett.brace</cp:lastModifiedBy>
  <cp:revision>58</cp:revision>
  <dcterms:created xsi:type="dcterms:W3CDTF">2017-10-26T13:07:26Z</dcterms:created>
  <dcterms:modified xsi:type="dcterms:W3CDTF">2019-02-13T05:58:29Z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BN2811985</vt:lpwstr>
  </property>
  <property fmtid="{D5CDD505-2E9C-101B-9397-08002B2CF9AE}" pid="4" name="Objective-Title">
    <vt:lpwstr>SWPHC 16 Aus Presentation</vt:lpwstr>
  </property>
  <property fmtid="{D5CDD505-2E9C-101B-9397-08002B2CF9AE}" pid="5" name="Objective-Comment">
    <vt:lpwstr/>
  </property>
  <property fmtid="{D5CDD505-2E9C-101B-9397-08002B2CF9AE}" pid="6" name="Objective-CreationStamp">
    <vt:filetime>2019-01-31T05:31:32Z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2019-02-04T04:14:29Z</vt:filetime>
  </property>
  <property fmtid="{D5CDD505-2E9C-101B-9397-08002B2CF9AE}" pid="11" name="Objective-Owner">
    <vt:lpwstr>Thompson, Hilary Mrs</vt:lpwstr>
  </property>
  <property fmtid="{D5CDD505-2E9C-101B-9397-08002B2CF9AE}" pid="12" name="Objective-Path">
    <vt:lpwstr>Objective Global Folder - PROD:Defence Business Units:Strategic Policy and Intelligence Group:Workgroup Staging Area:HM BRANCH : Hydrography and Metoc Branch:HM BRANCH WORLD:03 HM  BRANCH CORPORATE FILES:D. (Process 03) Management of External Relations Pr</vt:lpwstr>
  </property>
  <property fmtid="{D5CDD505-2E9C-101B-9397-08002B2CF9AE}" pid="13" name="Objective-Parent">
    <vt:lpwstr>AUS National Report_SWPHC16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0.5</vt:lpwstr>
  </property>
  <property fmtid="{D5CDD505-2E9C-101B-9397-08002B2CF9AE}" pid="16" name="Objective-VersionNumber">
    <vt:i4>5</vt:i4>
  </property>
  <property fmtid="{D5CDD505-2E9C-101B-9397-08002B2CF9AE}" pid="17" name="Objective-VersionComment">
    <vt:lpwstr/>
  </property>
  <property fmtid="{D5CDD505-2E9C-101B-9397-08002B2CF9AE}" pid="18" name="Objective-FileNumber">
    <vt:lpwstr>2018/1164841</vt:lpwstr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</Properties>
</file>